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5" r:id="rId5"/>
    <p:sldId id="291" r:id="rId6"/>
    <p:sldId id="292" r:id="rId7"/>
    <p:sldId id="262" r:id="rId8"/>
    <p:sldId id="259" r:id="rId9"/>
    <p:sldId id="280" r:id="rId10"/>
    <p:sldId id="261" r:id="rId11"/>
    <p:sldId id="266" r:id="rId12"/>
    <p:sldId id="305" r:id="rId13"/>
    <p:sldId id="267" r:id="rId14"/>
    <p:sldId id="282" r:id="rId15"/>
    <p:sldId id="303" r:id="rId16"/>
    <p:sldId id="268" r:id="rId17"/>
    <p:sldId id="304" r:id="rId18"/>
    <p:sldId id="281" r:id="rId19"/>
    <p:sldId id="269" r:id="rId20"/>
  </p:sldIdLst>
  <p:sldSz cx="9144000" cy="5143500" type="screen16x9"/>
  <p:notesSz cx="5143500" cy="9144000"/>
  <p:defaultTextStyle>
    <a:lvl1pPr marL="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3429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>
        <p:scale>
          <a:sx n="75" d="100"/>
          <a:sy n="75" d="100"/>
        </p:scale>
        <p:origin x="-2664" y="-1212"/>
      </p:cViewPr>
      <p:guideLst>
        <p:guide orient="horz" pos="163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0095F-1CE4-47BE-B152-5F93981B0BAC}" type="datetimeFigureOut">
              <a:rPr lang="zh-CN" altLang="en-US" smtClean="0"/>
              <a:t>2020/5/29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2011D-FD7E-422D-BA8E-89F1E18E5D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481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011D-FD7E-422D-BA8E-89F1E18E5D5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966328" y="42848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270" indent="-128270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765" indent="-107315" algn="l" defTabSz="3429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–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»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4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5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2" name="image 10002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-109538" y="-114299"/>
            <a:ext cx="9429749" cy="5324475"/>
          </a:xfrm>
          <a:prstGeom prst="rect">
            <a:avLst/>
          </a:prstGeom>
        </p:spPr>
      </p:pic>
      <p:pic>
        <p:nvPicPr>
          <p:cNvPr id="10003" name="image 1000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029200" y="2957514"/>
            <a:ext cx="4362450" cy="1995488"/>
          </a:xfrm>
          <a:prstGeom prst="rect">
            <a:avLst/>
          </a:prstGeom>
        </p:spPr>
      </p:pic>
      <p:pic>
        <p:nvPicPr>
          <p:cNvPr id="10004" name="image 1000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377116" y="2505076"/>
            <a:ext cx="1571625" cy="714375"/>
          </a:xfrm>
          <a:prstGeom prst="rect">
            <a:avLst/>
          </a:prstGeom>
        </p:spPr>
      </p:pic>
      <p:pic>
        <p:nvPicPr>
          <p:cNvPr id="10005" name="image 10005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3" y="1"/>
            <a:ext cx="7434263" cy="3881438"/>
          </a:xfrm>
          <a:prstGeom prst="rect">
            <a:avLst/>
          </a:prstGeom>
        </p:spPr>
      </p:pic>
      <p:pic>
        <p:nvPicPr>
          <p:cNvPr id="10006" name="image 10006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123826" y="1881188"/>
            <a:ext cx="1090613" cy="790575"/>
          </a:xfrm>
          <a:prstGeom prst="rect">
            <a:avLst/>
          </a:prstGeom>
        </p:spPr>
      </p:pic>
      <p:pic>
        <p:nvPicPr>
          <p:cNvPr id="10007" name="image 10007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5729288" y="-52387"/>
            <a:ext cx="3348038" cy="2667000"/>
          </a:xfrm>
          <a:prstGeom prst="rect">
            <a:avLst/>
          </a:prstGeom>
        </p:spPr>
      </p:pic>
      <p:pic>
        <p:nvPicPr>
          <p:cNvPr id="10008" name="image 10008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5424489" y="1243013"/>
            <a:ext cx="2709863" cy="2752725"/>
          </a:xfrm>
          <a:prstGeom prst="rect">
            <a:avLst/>
          </a:prstGeom>
        </p:spPr>
      </p:pic>
      <p:sp>
        <p:nvSpPr>
          <p:cNvPr id="10009" name="Object 10009"/>
          <p:cNvSpPr txBox="1"/>
          <p:nvPr/>
        </p:nvSpPr>
        <p:spPr>
          <a:xfrm>
            <a:off x="605155" y="215900"/>
            <a:ext cx="5480050" cy="2559685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sz="5300" dirty="0" err="1" smtClean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青春</a:t>
            </a:r>
            <a:r>
              <a:rPr lang="zh-CN" altLang="en-US" sz="5300" dirty="0" smtClean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不散场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5300" dirty="0" smtClean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       </a:t>
            </a:r>
            <a:r>
              <a:rPr lang="zh-CN" altLang="en-US" sz="5300" smtClean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扬帆</a:t>
            </a:r>
            <a:r>
              <a:rPr lang="zh-CN" altLang="en-US" sz="5300" smtClean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再启航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00010" name="Object 100010"/>
          <p:cNvSpPr txBox="1"/>
          <p:nvPr/>
        </p:nvSpPr>
        <p:spPr>
          <a:xfrm>
            <a:off x="1140460" y="3354705"/>
            <a:ext cx="3888740" cy="295275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000" spc="195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2020</a:t>
            </a:r>
            <a:r>
              <a:rPr lang="zh-CN" altLang="en-US" sz="2000" spc="195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年毕业季主题班会</a:t>
            </a:r>
          </a:p>
          <a:p>
            <a:pPr algn="r">
              <a:lnSpc>
                <a:spcPct val="100000"/>
              </a:lnSpc>
            </a:pPr>
            <a:r>
              <a:rPr lang="en-US" altLang="zh-CN" sz="2000" spc="195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——</a:t>
            </a:r>
            <a:r>
              <a:rPr lang="zh-CN" altLang="en-US" sz="2000" spc="195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电气</a:t>
            </a:r>
            <a:r>
              <a:rPr lang="en-US" altLang="zh-CN" sz="2000" spc="195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17-1/2</a:t>
            </a:r>
            <a:endParaRPr lang="zh-CN" altLang="en-US" sz="2000" spc="195" dirty="0">
              <a:solidFill>
                <a:srgbClr val="FFFFFF">
                  <a:alpha val="100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2" name="image 6000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0003" name="image 60003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-942975" y="3571877"/>
            <a:ext cx="8281988" cy="1833563"/>
          </a:xfrm>
          <a:prstGeom prst="rect">
            <a:avLst/>
          </a:prstGeom>
        </p:spPr>
      </p:pic>
      <p:pic>
        <p:nvPicPr>
          <p:cNvPr id="60004" name="image 6000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6779579" y="-324485"/>
            <a:ext cx="3109913" cy="5157788"/>
          </a:xfrm>
          <a:prstGeom prst="rect">
            <a:avLst/>
          </a:prstGeom>
        </p:spPr>
      </p:pic>
      <p:pic>
        <p:nvPicPr>
          <p:cNvPr id="60005" name="image 60005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69265" y="116205"/>
            <a:ext cx="7844155" cy="3198495"/>
          </a:xfrm>
          <a:prstGeom prst="rect">
            <a:avLst/>
          </a:prstGeom>
        </p:spPr>
      </p:pic>
      <p:pic>
        <p:nvPicPr>
          <p:cNvPr id="60006" name="image 60006" descr="C:\Users\28234\Desktop\毕业生班会\b175d2c8-d8c9-4d0a-9bba-f96d62ff3597.jpgb175d2c8-d8c9-4d0a-9bba-f96d62ff359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62000" y="187325"/>
            <a:ext cx="7259320" cy="2989580"/>
          </a:xfrm>
          <a:prstGeom prst="rect">
            <a:avLst/>
          </a:prstGeom>
        </p:spPr>
      </p:pic>
      <p:pic>
        <p:nvPicPr>
          <p:cNvPr id="60007" name="image 60007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224475" y="2601278"/>
            <a:ext cx="1171575" cy="847725"/>
          </a:xfrm>
          <a:prstGeom prst="rect">
            <a:avLst/>
          </a:prstGeom>
        </p:spPr>
      </p:pic>
      <p:sp>
        <p:nvSpPr>
          <p:cNvPr id="60009" name="Object 60009"/>
          <p:cNvSpPr txBox="1"/>
          <p:nvPr/>
        </p:nvSpPr>
        <p:spPr>
          <a:xfrm>
            <a:off x="2484120" y="3391535"/>
            <a:ext cx="4175125" cy="1161415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spc="79" dirty="0">
                <a:solidFill>
                  <a:srgbClr val="2E0762">
                    <a:alpha val="100000"/>
                  </a:srgbClr>
                </a:solidFill>
                <a:cs typeface="+mn-ea"/>
                <a:sym typeface="+mn-lt"/>
              </a:rPr>
              <a:t>铭记校训，奋发有为。</a:t>
            </a:r>
          </a:p>
          <a:p>
            <a:pPr algn="ctr">
              <a:lnSpc>
                <a:spcPct val="100000"/>
              </a:lnSpc>
            </a:pPr>
            <a:r>
              <a:rPr lang="en-US" sz="2000" spc="79" dirty="0">
                <a:solidFill>
                  <a:srgbClr val="2E0762">
                    <a:alpha val="100000"/>
                  </a:srgbClr>
                </a:solidFill>
                <a:cs typeface="+mn-ea"/>
                <a:sym typeface="+mn-lt"/>
              </a:rPr>
              <a:t>要牢记母校秉承“厚生尚能”校训</a:t>
            </a:r>
          </a:p>
          <a:p>
            <a:pPr algn="ctr">
              <a:lnSpc>
                <a:spcPct val="100000"/>
              </a:lnSpc>
            </a:pPr>
            <a:r>
              <a:rPr lang="en-US" sz="2000" spc="79" dirty="0">
                <a:solidFill>
                  <a:srgbClr val="2E0762">
                    <a:alpha val="100000"/>
                  </a:srgbClr>
                </a:solidFill>
                <a:cs typeface="+mn-ea"/>
                <a:sym typeface="+mn-lt"/>
              </a:rPr>
              <a:t>弘扬“求实创新”校风</a:t>
            </a:r>
          </a:p>
          <a:p>
            <a:pPr algn="l">
              <a:lnSpc>
                <a:spcPct val="100000"/>
              </a:lnSpc>
            </a:pPr>
            <a:endParaRPr lang="en-US" dirty="0">
              <a:cs typeface="+mn-ea"/>
              <a:sym typeface="+mn-lt"/>
            </a:endParaRPr>
          </a:p>
          <a:p>
            <a:pPr algn="l">
              <a:lnSpc>
                <a:spcPct val="100000"/>
              </a:lnSpc>
            </a:pPr>
            <a:endParaRPr lang="en-US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02" name="image 11000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4763"/>
            <a:ext cx="9144000" cy="5143500"/>
          </a:xfrm>
          <a:prstGeom prst="rect">
            <a:avLst/>
          </a:prstGeom>
        </p:spPr>
      </p:pic>
      <p:pic>
        <p:nvPicPr>
          <p:cNvPr id="110003" name="image 11000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-195262" y="0"/>
            <a:ext cx="9615488" cy="5353050"/>
          </a:xfrm>
          <a:prstGeom prst="rect">
            <a:avLst/>
          </a:prstGeom>
        </p:spPr>
      </p:pic>
      <p:pic>
        <p:nvPicPr>
          <p:cNvPr id="110004" name="image 11000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5757863" y="195262"/>
            <a:ext cx="2062162" cy="1100138"/>
          </a:xfrm>
          <a:prstGeom prst="rect">
            <a:avLst/>
          </a:prstGeom>
        </p:spPr>
      </p:pic>
      <p:pic>
        <p:nvPicPr>
          <p:cNvPr id="110005" name="image 110005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8448677" y="1633538"/>
            <a:ext cx="952500" cy="828675"/>
          </a:xfrm>
          <a:prstGeom prst="rect">
            <a:avLst/>
          </a:prstGeom>
        </p:spPr>
      </p:pic>
      <p:pic>
        <p:nvPicPr>
          <p:cNvPr id="110006" name="image 110006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600077" y="581025"/>
            <a:ext cx="7900987" cy="4133850"/>
          </a:xfrm>
          <a:prstGeom prst="rect">
            <a:avLst/>
          </a:prstGeom>
        </p:spPr>
      </p:pic>
      <p:pic>
        <p:nvPicPr>
          <p:cNvPr id="110007" name="image 110007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338139" y="3709988"/>
            <a:ext cx="1514475" cy="1095375"/>
          </a:xfrm>
          <a:prstGeom prst="rect">
            <a:avLst/>
          </a:prstGeom>
        </p:spPr>
      </p:pic>
      <p:pic>
        <p:nvPicPr>
          <p:cNvPr id="110008" name="image 110008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6210303" y="2266952"/>
            <a:ext cx="2709863" cy="2752725"/>
          </a:xfrm>
          <a:prstGeom prst="rect">
            <a:avLst/>
          </a:prstGeom>
        </p:spPr>
      </p:pic>
      <p:sp>
        <p:nvSpPr>
          <p:cNvPr id="110009" name="Object 110009"/>
          <p:cNvSpPr txBox="1"/>
          <p:nvPr/>
        </p:nvSpPr>
        <p:spPr>
          <a:xfrm>
            <a:off x="1928813" y="2266951"/>
            <a:ext cx="4457700" cy="1004888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300" spc="165" dirty="0">
                <a:solidFill>
                  <a:srgbClr val="2E0762">
                    <a:alpha val="100000"/>
                  </a:srgbClr>
                </a:solidFill>
                <a:cs typeface="+mn-ea"/>
                <a:sym typeface="+mn-lt"/>
              </a:rPr>
              <a:t>整装待发，梦想未远</a:t>
            </a:r>
            <a:endParaRPr lang="en-US" dirty="0">
              <a:cs typeface="+mn-ea"/>
              <a:sym typeface="+mn-lt"/>
            </a:endParaRPr>
          </a:p>
          <a:p>
            <a:pPr algn="l">
              <a:lnSpc>
                <a:spcPct val="100000"/>
              </a:lnSpc>
            </a:pPr>
            <a:endParaRPr lang="en-US" dirty="0">
              <a:cs typeface="+mn-ea"/>
              <a:sym typeface="+mn-lt"/>
            </a:endParaRPr>
          </a:p>
        </p:txBody>
      </p:sp>
      <p:sp>
        <p:nvSpPr>
          <p:cNvPr id="1100010" name="Object 1100010"/>
          <p:cNvSpPr txBox="1"/>
          <p:nvPr/>
        </p:nvSpPr>
        <p:spPr>
          <a:xfrm>
            <a:off x="1928815" y="1868488"/>
            <a:ext cx="4062413" cy="276225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1800" spc="180" dirty="0">
                <a:solidFill>
                  <a:srgbClr val="2E0762">
                    <a:alpha val="100000"/>
                  </a:srgbClr>
                </a:solidFill>
                <a:cs typeface="+mn-ea"/>
                <a:sym typeface="+mn-lt"/>
              </a:rPr>
              <a:t>第三篇章/</a:t>
            </a:r>
            <a:endParaRPr lang="en-US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02" name="image 120002" descr="C:\Users\28234\Desktop\579cb865-9f83-4a12-b304-a5ed7d7f750e.jpg579cb865-9f83-4a12-b304-a5ed7d7f750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13" y="0"/>
            <a:ext cx="9043670" cy="5088255"/>
          </a:xfrm>
          <a:prstGeom prst="rect">
            <a:avLst/>
          </a:prstGeom>
        </p:spPr>
      </p:pic>
      <p:pic>
        <p:nvPicPr>
          <p:cNvPr id="120003" name="image 12000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0" y="4138295"/>
            <a:ext cx="9304655" cy="1710055"/>
          </a:xfrm>
          <a:prstGeom prst="rect">
            <a:avLst/>
          </a:prstGeom>
        </p:spPr>
      </p:pic>
      <p:pic>
        <p:nvPicPr>
          <p:cNvPr id="120004" name="image 12000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6781804" y="-218440"/>
            <a:ext cx="3095625" cy="4948238"/>
          </a:xfrm>
          <a:prstGeom prst="rect">
            <a:avLst/>
          </a:prstGeom>
        </p:spPr>
      </p:pic>
      <p:sp>
        <p:nvSpPr>
          <p:cNvPr id="120006" name="Object 120006"/>
          <p:cNvSpPr txBox="1"/>
          <p:nvPr/>
        </p:nvSpPr>
        <p:spPr>
          <a:xfrm>
            <a:off x="494030" y="4605655"/>
            <a:ext cx="1781175" cy="391795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sz="2000" spc="79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西门子实验室</a:t>
            </a:r>
            <a:endParaRPr lang="zh-CN" sz="1600" spc="79" dirty="0">
              <a:solidFill>
                <a:srgbClr val="FFFFFF">
                  <a:alpha val="100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02" name="image 120002" descr="C:\Users\28234\Desktop\捕获2.PNG捕获2"/>
          <p:cNvPicPr>
            <a:picLocks noChangeAspect="1"/>
          </p:cNvPicPr>
          <p:nvPr/>
        </p:nvPicPr>
        <p:blipFill>
          <a:blip r:embed="rId3"/>
          <a:srcRect t="1086"/>
          <a:stretch>
            <a:fillRect/>
          </a:stretch>
        </p:blipFill>
        <p:spPr>
          <a:xfrm>
            <a:off x="-7620" y="41910"/>
            <a:ext cx="9144635" cy="5088255"/>
          </a:xfrm>
          <a:prstGeom prst="rect">
            <a:avLst/>
          </a:prstGeom>
        </p:spPr>
      </p:pic>
      <p:pic>
        <p:nvPicPr>
          <p:cNvPr id="120003" name="image 12000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-249555" y="3653790"/>
            <a:ext cx="9304655" cy="1884045"/>
          </a:xfrm>
          <a:prstGeom prst="rect">
            <a:avLst/>
          </a:prstGeom>
        </p:spPr>
      </p:pic>
      <p:pic>
        <p:nvPicPr>
          <p:cNvPr id="120004" name="image 12000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6781804" y="-218440"/>
            <a:ext cx="3095625" cy="4948238"/>
          </a:xfrm>
          <a:prstGeom prst="rect">
            <a:avLst/>
          </a:prstGeom>
        </p:spPr>
      </p:pic>
      <p:sp>
        <p:nvSpPr>
          <p:cNvPr id="120006" name="Object 120006"/>
          <p:cNvSpPr txBox="1"/>
          <p:nvPr/>
        </p:nvSpPr>
        <p:spPr>
          <a:xfrm>
            <a:off x="431165" y="4274185"/>
            <a:ext cx="2613025" cy="643255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 spc="79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展望未来，</a:t>
            </a: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 spc="79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     </a:t>
            </a:r>
            <a:r>
              <a:rPr lang="en-US" sz="2000" spc="79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   </a:t>
            </a:r>
            <a:r>
              <a:rPr lang="zh-CN" altLang="en-US" sz="2000" spc="79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前程似锦</a:t>
            </a:r>
            <a:r>
              <a:rPr lang="zh-CN" altLang="en-US" sz="1600" spc="79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02" name="image 120002" descr="C:\Users\28234\Desktop\捕获26.PNG捕获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635" cy="4994910"/>
          </a:xfrm>
          <a:prstGeom prst="rect">
            <a:avLst/>
          </a:prstGeom>
        </p:spPr>
      </p:pic>
      <p:pic>
        <p:nvPicPr>
          <p:cNvPr id="120003" name="image 12000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-228600" y="3979545"/>
            <a:ext cx="7900670" cy="1764030"/>
          </a:xfrm>
          <a:prstGeom prst="rect">
            <a:avLst/>
          </a:prstGeom>
        </p:spPr>
      </p:pic>
      <p:pic>
        <p:nvPicPr>
          <p:cNvPr id="120004" name="image 12000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6781804" y="-247650"/>
            <a:ext cx="3095625" cy="4948238"/>
          </a:xfrm>
          <a:prstGeom prst="rect">
            <a:avLst/>
          </a:prstGeom>
        </p:spPr>
      </p:pic>
      <p:sp>
        <p:nvSpPr>
          <p:cNvPr id="120006" name="Object 120006"/>
          <p:cNvSpPr txBox="1"/>
          <p:nvPr/>
        </p:nvSpPr>
        <p:spPr>
          <a:xfrm>
            <a:off x="326390" y="4351655"/>
            <a:ext cx="2613025" cy="643255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2000" spc="79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聚是一团火</a:t>
            </a: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2000" spc="79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          散作满天星</a:t>
            </a:r>
            <a:r>
              <a:rPr lang="zh-CN" altLang="en-US" sz="1600" spc="79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02" name="image 13000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0003" name="image 13000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71464" y="414339"/>
            <a:ext cx="8558213" cy="4462463"/>
          </a:xfrm>
          <a:prstGeom prst="rect">
            <a:avLst/>
          </a:prstGeom>
        </p:spPr>
      </p:pic>
      <p:pic>
        <p:nvPicPr>
          <p:cNvPr id="130004" name="image 130004" descr="C:\Users\28234\Desktop\捕获.PNG捕获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7520" y="537210"/>
            <a:ext cx="8139430" cy="4069715"/>
          </a:xfrm>
          <a:prstGeom prst="flowChartAlternateProcess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02" name="image 13000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0003" name="image 13000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71464" y="414339"/>
            <a:ext cx="8558213" cy="4462463"/>
          </a:xfrm>
          <a:prstGeom prst="rect">
            <a:avLst/>
          </a:prstGeom>
        </p:spPr>
      </p:pic>
      <p:pic>
        <p:nvPicPr>
          <p:cNvPr id="130004" name="image 130004" descr="C:\Users\28234\Desktop\3220214a-1969-4f33-b532-8f28fb0dd9e7.png3220214a-1969-4f33-b532-8f28fb0dd9e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8630" y="593725"/>
            <a:ext cx="8165465" cy="4069715"/>
          </a:xfrm>
          <a:prstGeom prst="roundRect">
            <a:avLst/>
          </a:prstGeom>
        </p:spPr>
      </p:pic>
      <p:pic>
        <p:nvPicPr>
          <p:cNvPr id="130005" name="image 130005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167640" y="2047240"/>
            <a:ext cx="1830705" cy="1163320"/>
          </a:xfrm>
          <a:prstGeom prst="rect">
            <a:avLst/>
          </a:prstGeom>
        </p:spPr>
      </p:pic>
      <p:sp>
        <p:nvSpPr>
          <p:cNvPr id="130006" name="Object 130006"/>
          <p:cNvSpPr txBox="1"/>
          <p:nvPr/>
        </p:nvSpPr>
        <p:spPr>
          <a:xfrm>
            <a:off x="271780" y="2221230"/>
            <a:ext cx="1532890" cy="814705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dirty="0">
                <a:solidFill>
                  <a:srgbClr val="2E0762">
                    <a:alpha val="100000"/>
                  </a:srgbClr>
                </a:solidFill>
                <a:cs typeface="+mn-ea"/>
                <a:sym typeface="+mn-lt"/>
              </a:rPr>
              <a:t>校企合作</a:t>
            </a:r>
            <a:endParaRPr lang="zh-CN" altLang="en-US" sz="2700" dirty="0">
              <a:solidFill>
                <a:srgbClr val="2E0762">
                  <a:alpha val="100000"/>
                </a:srgbClr>
              </a:solidFill>
              <a:cs typeface="+mn-ea"/>
              <a:sym typeface="+mn-lt"/>
            </a:endParaRPr>
          </a:p>
          <a:p>
            <a:pPr algn="dist">
              <a:lnSpc>
                <a:spcPct val="10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2E0762">
                    <a:alpha val="100000"/>
                  </a:srgbClr>
                </a:solidFill>
                <a:cs typeface="+mn-ea"/>
                <a:sym typeface="+mn-lt"/>
              </a:rPr>
              <a:t>未来可期</a:t>
            </a:r>
            <a:endParaRPr lang="zh-CN" altLang="en-US" sz="1600" dirty="0">
              <a:solidFill>
                <a:srgbClr val="2E0762">
                  <a:alpha val="100000"/>
                </a:srgbClr>
              </a:solidFill>
              <a:cs typeface="+mn-ea"/>
              <a:sym typeface="+mn-lt"/>
            </a:endParaRPr>
          </a:p>
          <a:p>
            <a:pPr algn="l">
              <a:lnSpc>
                <a:spcPct val="100000"/>
              </a:lnSpc>
            </a:pPr>
            <a:endParaRPr lang="en-US" dirty="0">
              <a:cs typeface="+mn-ea"/>
              <a:sym typeface="+mn-lt"/>
            </a:endParaRPr>
          </a:p>
          <a:p>
            <a:pPr algn="l">
              <a:lnSpc>
                <a:spcPct val="100000"/>
              </a:lnSpc>
            </a:pPr>
            <a:endParaRPr lang="en-US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02" name="image 13000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0003" name="image 13000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71464" y="414339"/>
            <a:ext cx="8558213" cy="4462463"/>
          </a:xfrm>
          <a:prstGeom prst="rect">
            <a:avLst/>
          </a:prstGeom>
        </p:spPr>
      </p:pic>
      <p:pic>
        <p:nvPicPr>
          <p:cNvPr id="130004" name="image 130004" descr="C:\Users\28234\Desktop\99999.PNG9999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5460" y="593725"/>
            <a:ext cx="8057515" cy="4069715"/>
          </a:xfrm>
          <a:prstGeom prst="roundRect">
            <a:avLst/>
          </a:prstGeom>
        </p:spPr>
      </p:pic>
      <p:pic>
        <p:nvPicPr>
          <p:cNvPr id="130005" name="image 130005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65405" y="2241550"/>
            <a:ext cx="1830705" cy="802640"/>
          </a:xfrm>
          <a:prstGeom prst="rect">
            <a:avLst/>
          </a:prstGeom>
        </p:spPr>
      </p:pic>
      <p:sp>
        <p:nvSpPr>
          <p:cNvPr id="130006" name="Object 130006"/>
          <p:cNvSpPr txBox="1"/>
          <p:nvPr/>
        </p:nvSpPr>
        <p:spPr>
          <a:xfrm>
            <a:off x="213995" y="2399030"/>
            <a:ext cx="1532890" cy="459740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dirty="0">
                <a:solidFill>
                  <a:srgbClr val="2E0762">
                    <a:alpha val="100000"/>
                  </a:srgbClr>
                </a:solidFill>
                <a:cs typeface="+mn-ea"/>
                <a:sym typeface="+mn-lt"/>
              </a:rPr>
              <a:t>就业愿景</a:t>
            </a:r>
            <a:endParaRPr lang="zh-CN" altLang="en-US" sz="1600" dirty="0">
              <a:solidFill>
                <a:srgbClr val="2E0762">
                  <a:alpha val="100000"/>
                </a:srgbClr>
              </a:solidFill>
              <a:cs typeface="+mn-ea"/>
              <a:sym typeface="+mn-lt"/>
            </a:endParaRPr>
          </a:p>
          <a:p>
            <a:pPr algn="l">
              <a:lnSpc>
                <a:spcPct val="100000"/>
              </a:lnSpc>
            </a:pPr>
            <a:endParaRPr lang="en-US" dirty="0">
              <a:cs typeface="+mn-ea"/>
              <a:sym typeface="+mn-lt"/>
            </a:endParaRPr>
          </a:p>
          <a:p>
            <a:pPr algn="l">
              <a:lnSpc>
                <a:spcPct val="100000"/>
              </a:lnSpc>
            </a:pPr>
            <a:endParaRPr lang="en-US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02" name="image 8000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0003" name="image 8000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92897" y="395289"/>
            <a:ext cx="8558213" cy="4462463"/>
          </a:xfrm>
          <a:prstGeom prst="rect">
            <a:avLst/>
          </a:prstGeom>
        </p:spPr>
      </p:pic>
      <p:pic>
        <p:nvPicPr>
          <p:cNvPr id="80004" name="image 8000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4642485" y="-447675"/>
            <a:ext cx="4501515" cy="6034405"/>
          </a:xfrm>
          <a:prstGeom prst="rect">
            <a:avLst/>
          </a:prstGeom>
        </p:spPr>
      </p:pic>
      <p:pic>
        <p:nvPicPr>
          <p:cNvPr id="80005" name="image 80005" descr="C:\Users\28234\Desktop\毕业生班会\4128bdee-9960-4ce3-8466-b1626a45f447.jpg4128bdee-9960-4ce3-8466-b1626a45f44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54575" y="211455"/>
            <a:ext cx="5205730" cy="4646930"/>
          </a:xfrm>
          <a:prstGeom prst="flowChartOnlineStorage">
            <a:avLst/>
          </a:prstGeom>
        </p:spPr>
      </p:pic>
      <p:sp>
        <p:nvSpPr>
          <p:cNvPr id="80007" name="Object 80007"/>
          <p:cNvSpPr txBox="1"/>
          <p:nvPr/>
        </p:nvSpPr>
        <p:spPr>
          <a:xfrm>
            <a:off x="527685" y="626745"/>
            <a:ext cx="4114800" cy="4109085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sz="1600" spc="79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三年的建院生活如萍聚般短暂，随着毕业号角的响起，美好的记忆也存进了收藏夹。同学们或许会在一个平淡的黄昏，或许是在一个静谧的早晨，离开曾经朝夕相处的学校。未来的日子里，会有风雨兼程，也会有雨雪初霁，但是只要秉承勤奋拼搏的信念，相信定会迎来属于每一个人的光辉岁月。愿毕业生们在建院起航，驶向美好的未来，千山万水，真情永系。离别之际，请把怀念与感恩化作行动，开心顺利毕业。</a:t>
            </a:r>
          </a:p>
          <a:p>
            <a:pPr algn="l">
              <a:lnSpc>
                <a:spcPct val="100000"/>
              </a:lnSpc>
            </a:pPr>
            <a:endParaRPr lang="en-US" sz="1600" spc="79" dirty="0">
              <a:solidFill>
                <a:srgbClr val="2E076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02" name="image 14000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1"/>
            <a:ext cx="9144000" cy="5153025"/>
          </a:xfrm>
          <a:prstGeom prst="rect">
            <a:avLst/>
          </a:prstGeom>
        </p:spPr>
      </p:pic>
      <p:pic>
        <p:nvPicPr>
          <p:cNvPr id="140003" name="image 14000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029200" y="2957514"/>
            <a:ext cx="4362450" cy="1995488"/>
          </a:xfrm>
          <a:prstGeom prst="rect">
            <a:avLst/>
          </a:prstGeom>
        </p:spPr>
      </p:pic>
      <p:pic>
        <p:nvPicPr>
          <p:cNvPr id="140004" name="image 14000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377116" y="2505076"/>
            <a:ext cx="1571625" cy="714375"/>
          </a:xfrm>
          <a:prstGeom prst="rect">
            <a:avLst/>
          </a:prstGeom>
        </p:spPr>
      </p:pic>
      <p:pic>
        <p:nvPicPr>
          <p:cNvPr id="140005" name="image 1400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2500" y="-950604"/>
            <a:ext cx="8386763" cy="4730134"/>
          </a:xfrm>
          <a:prstGeom prst="rect">
            <a:avLst/>
          </a:prstGeom>
        </p:spPr>
      </p:pic>
      <p:pic>
        <p:nvPicPr>
          <p:cNvPr id="140006" name="image 140006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123826" y="1881188"/>
            <a:ext cx="1090613" cy="790575"/>
          </a:xfrm>
          <a:prstGeom prst="rect">
            <a:avLst/>
          </a:prstGeom>
        </p:spPr>
      </p:pic>
      <p:pic>
        <p:nvPicPr>
          <p:cNvPr id="140007" name="image 140007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5729288" y="-52387"/>
            <a:ext cx="3348038" cy="2667000"/>
          </a:xfrm>
          <a:prstGeom prst="rect">
            <a:avLst/>
          </a:prstGeom>
        </p:spPr>
      </p:pic>
      <p:pic>
        <p:nvPicPr>
          <p:cNvPr id="140008" name="image 140008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5424489" y="1243013"/>
            <a:ext cx="2709863" cy="2752725"/>
          </a:xfrm>
          <a:prstGeom prst="rect">
            <a:avLst/>
          </a:prstGeom>
        </p:spPr>
      </p:pic>
      <p:sp>
        <p:nvSpPr>
          <p:cNvPr id="140009" name="Object 140009"/>
          <p:cNvSpPr txBox="1"/>
          <p:nvPr/>
        </p:nvSpPr>
        <p:spPr>
          <a:xfrm>
            <a:off x="1152528" y="813476"/>
            <a:ext cx="4757737" cy="804863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53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毕业不是终结</a:t>
            </a:r>
            <a:endParaRPr lang="en-US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400010" name="Object 1400010"/>
          <p:cNvSpPr txBox="1"/>
          <p:nvPr/>
        </p:nvSpPr>
        <p:spPr>
          <a:xfrm>
            <a:off x="1152526" y="1881545"/>
            <a:ext cx="4333875" cy="904875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000" spc="199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愿此去繁花似锦,再相逢依旧如故</a:t>
            </a:r>
            <a:endParaRPr lang="en-US" dirty="0">
              <a:cs typeface="+mn-ea"/>
              <a:sym typeface="+mn-lt"/>
            </a:endParaRPr>
          </a:p>
          <a:p>
            <a:pPr algn="l">
              <a:lnSpc>
                <a:spcPct val="100000"/>
              </a:lnSpc>
            </a:pPr>
            <a:endParaRPr lang="en-US" dirty="0">
              <a:cs typeface="+mn-ea"/>
              <a:sym typeface="+mn-lt"/>
            </a:endParaRPr>
          </a:p>
          <a:p>
            <a:pPr algn="l">
              <a:lnSpc>
                <a:spcPct val="100000"/>
              </a:lnSpc>
            </a:pPr>
            <a:endParaRPr lang="en-US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2" name="image 2000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4763"/>
            <a:ext cx="9144000" cy="5143500"/>
          </a:xfrm>
          <a:prstGeom prst="rect">
            <a:avLst/>
          </a:prstGeom>
        </p:spPr>
      </p:pic>
      <p:pic>
        <p:nvPicPr>
          <p:cNvPr id="20003" name="image 2000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7377116" y="2505076"/>
            <a:ext cx="1571625" cy="714375"/>
          </a:xfrm>
          <a:prstGeom prst="rect">
            <a:avLst/>
          </a:prstGeom>
        </p:spPr>
      </p:pic>
      <p:pic>
        <p:nvPicPr>
          <p:cNvPr id="20004" name="image 200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6415" y="-1471612"/>
            <a:ext cx="12345346" cy="6962775"/>
          </a:xfrm>
          <a:prstGeom prst="rect">
            <a:avLst/>
          </a:prstGeom>
        </p:spPr>
      </p:pic>
      <p:pic>
        <p:nvPicPr>
          <p:cNvPr id="20005" name="image 20005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6100766" y="3371850"/>
            <a:ext cx="890587" cy="781050"/>
          </a:xfrm>
          <a:prstGeom prst="rect">
            <a:avLst/>
          </a:prstGeom>
        </p:spPr>
      </p:pic>
      <p:pic>
        <p:nvPicPr>
          <p:cNvPr id="20006" name="image 20006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4014789" y="309564"/>
            <a:ext cx="1590675" cy="852488"/>
          </a:xfrm>
          <a:prstGeom prst="rect">
            <a:avLst/>
          </a:prstGeom>
        </p:spPr>
      </p:pic>
      <p:pic>
        <p:nvPicPr>
          <p:cNvPr id="20007" name="image 20007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352428" y="2638426"/>
            <a:ext cx="1171575" cy="847725"/>
          </a:xfrm>
          <a:prstGeom prst="rect">
            <a:avLst/>
          </a:prstGeom>
        </p:spPr>
      </p:pic>
      <p:pic>
        <p:nvPicPr>
          <p:cNvPr id="20008" name="image 20008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6210303" y="2266952"/>
            <a:ext cx="2709863" cy="2752725"/>
          </a:xfrm>
          <a:prstGeom prst="rect">
            <a:avLst/>
          </a:prstGeom>
        </p:spPr>
      </p:pic>
      <p:sp>
        <p:nvSpPr>
          <p:cNvPr id="20009" name="Object 20009"/>
          <p:cNvSpPr txBox="1"/>
          <p:nvPr/>
        </p:nvSpPr>
        <p:spPr>
          <a:xfrm>
            <a:off x="714375" y="334010"/>
            <a:ext cx="1736090" cy="805180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5300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目录</a:t>
            </a:r>
            <a:endParaRPr lang="en-US" dirty="0">
              <a:cs typeface="+mn-ea"/>
              <a:sym typeface="+mn-lt"/>
            </a:endParaRPr>
          </a:p>
        </p:txBody>
      </p:sp>
      <p:sp>
        <p:nvSpPr>
          <p:cNvPr id="200010" name="Object 200010"/>
          <p:cNvSpPr txBox="1"/>
          <p:nvPr/>
        </p:nvSpPr>
        <p:spPr>
          <a:xfrm>
            <a:off x="1604645" y="1218565"/>
            <a:ext cx="5086350" cy="2196465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>
              <a:lnSpc>
                <a:spcPct val="173000"/>
              </a:lnSpc>
            </a:pPr>
            <a:r>
              <a:rPr lang="en-US" sz="2400" spc="1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第一篇章：回首过往，你我相遇</a:t>
            </a:r>
            <a:endParaRPr lang="en-US" sz="900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l">
              <a:lnSpc>
                <a:spcPct val="173000"/>
              </a:lnSpc>
            </a:pPr>
            <a:r>
              <a:rPr lang="en-US" sz="2400" spc="1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第二篇章：分别在即，青春收割</a:t>
            </a:r>
            <a:endParaRPr lang="en-US" sz="900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l">
              <a:lnSpc>
                <a:spcPct val="173000"/>
              </a:lnSpc>
            </a:pPr>
            <a:r>
              <a:rPr lang="en-US" sz="2400" spc="1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第三篇章：整装待发，梦想未远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2" name="image 3000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4763"/>
            <a:ext cx="9144000" cy="5143500"/>
          </a:xfrm>
          <a:prstGeom prst="rect">
            <a:avLst/>
          </a:prstGeom>
        </p:spPr>
      </p:pic>
      <p:pic>
        <p:nvPicPr>
          <p:cNvPr id="30003" name="image 300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770" y="0"/>
            <a:ext cx="9610503" cy="5353050"/>
          </a:xfrm>
          <a:prstGeom prst="rect">
            <a:avLst/>
          </a:prstGeom>
        </p:spPr>
      </p:pic>
      <p:pic>
        <p:nvPicPr>
          <p:cNvPr id="30004" name="image 3000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5757863" y="195262"/>
            <a:ext cx="2062162" cy="1100138"/>
          </a:xfrm>
          <a:prstGeom prst="rect">
            <a:avLst/>
          </a:prstGeom>
        </p:spPr>
      </p:pic>
      <p:pic>
        <p:nvPicPr>
          <p:cNvPr id="30005" name="image 30005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8448677" y="1633538"/>
            <a:ext cx="952500" cy="828675"/>
          </a:xfrm>
          <a:prstGeom prst="rect">
            <a:avLst/>
          </a:prstGeom>
        </p:spPr>
      </p:pic>
      <p:pic>
        <p:nvPicPr>
          <p:cNvPr id="30006" name="image 30006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600077" y="581025"/>
            <a:ext cx="7900987" cy="4133850"/>
          </a:xfrm>
          <a:prstGeom prst="rect">
            <a:avLst/>
          </a:prstGeom>
        </p:spPr>
      </p:pic>
      <p:pic>
        <p:nvPicPr>
          <p:cNvPr id="30007" name="image 30007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338139" y="3709988"/>
            <a:ext cx="1514475" cy="1095375"/>
          </a:xfrm>
          <a:prstGeom prst="rect">
            <a:avLst/>
          </a:prstGeom>
        </p:spPr>
      </p:pic>
      <p:pic>
        <p:nvPicPr>
          <p:cNvPr id="30008" name="image 30008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6210303" y="2266952"/>
            <a:ext cx="2709863" cy="2752725"/>
          </a:xfrm>
          <a:prstGeom prst="rect">
            <a:avLst/>
          </a:prstGeom>
        </p:spPr>
      </p:pic>
      <p:sp>
        <p:nvSpPr>
          <p:cNvPr id="30009" name="Object 30009"/>
          <p:cNvSpPr txBox="1"/>
          <p:nvPr/>
        </p:nvSpPr>
        <p:spPr>
          <a:xfrm>
            <a:off x="1947863" y="2174241"/>
            <a:ext cx="4457700" cy="1004888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300" spc="165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回首过往，你我相遇</a:t>
            </a:r>
            <a:endParaRPr lang="en-US" dirty="0">
              <a:cs typeface="+mn-ea"/>
              <a:sym typeface="+mn-lt"/>
            </a:endParaRPr>
          </a:p>
          <a:p>
            <a:pPr algn="l">
              <a:lnSpc>
                <a:spcPct val="100000"/>
              </a:lnSpc>
            </a:pPr>
            <a:endParaRPr lang="en-US" dirty="0">
              <a:cs typeface="+mn-ea"/>
              <a:sym typeface="+mn-lt"/>
            </a:endParaRPr>
          </a:p>
        </p:txBody>
      </p:sp>
      <p:sp>
        <p:nvSpPr>
          <p:cNvPr id="300010" name="Object 300010"/>
          <p:cNvSpPr txBox="1"/>
          <p:nvPr/>
        </p:nvSpPr>
        <p:spPr>
          <a:xfrm>
            <a:off x="1947863" y="1721168"/>
            <a:ext cx="3919538" cy="276225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1800" spc="180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第一篇章/</a:t>
            </a:r>
            <a:endParaRPr 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02" name="image 10000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0003" name="image 10000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71464" y="414339"/>
            <a:ext cx="8558213" cy="4462463"/>
          </a:xfrm>
          <a:prstGeom prst="rect">
            <a:avLst/>
          </a:prstGeom>
        </p:spPr>
      </p:pic>
      <p:pic>
        <p:nvPicPr>
          <p:cNvPr id="100004" name="image 10000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2826385" y="696595"/>
            <a:ext cx="6167755" cy="3810635"/>
          </a:xfrm>
          <a:prstGeom prst="rect">
            <a:avLst/>
          </a:prstGeom>
        </p:spPr>
      </p:pic>
      <p:sp>
        <p:nvSpPr>
          <p:cNvPr id="100007" name="Object 100007"/>
          <p:cNvSpPr txBox="1"/>
          <p:nvPr/>
        </p:nvSpPr>
        <p:spPr>
          <a:xfrm>
            <a:off x="545465" y="928370"/>
            <a:ext cx="2205355" cy="3215640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 fontAlgn="auto">
              <a:lnSpc>
                <a:spcPct val="150000"/>
              </a:lnSpc>
            </a:pPr>
            <a:r>
              <a:rPr sz="1600" spc="79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三年</a:t>
            </a:r>
            <a:r>
              <a:rPr lang="zh-CN" sz="1600" spc="79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前，</a:t>
            </a:r>
            <a:r>
              <a:rPr sz="1600" spc="79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青葱懵懂的</a:t>
            </a:r>
            <a:r>
              <a:rPr lang="zh-CN" sz="1600" spc="79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你们</a:t>
            </a:r>
            <a:r>
              <a:rPr sz="1600" spc="79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带着对</a:t>
            </a:r>
            <a:r>
              <a:rPr lang="zh-CN" sz="1600" spc="79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大学</a:t>
            </a:r>
            <a:r>
              <a:rPr sz="1600" spc="79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生活无限憧憬,相遇在</a:t>
            </a:r>
            <a:r>
              <a:rPr lang="zh-CN" sz="1600" spc="79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丹桂</a:t>
            </a:r>
            <a:r>
              <a:rPr sz="1600" spc="79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飘香的校园</a:t>
            </a:r>
            <a:r>
              <a:rPr lang="zh-CN" sz="1600" spc="79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。在</a:t>
            </a:r>
            <a:r>
              <a:rPr sz="1600" spc="79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智能制造学院这个大家庭中尽情释放自己，展现自己，不断为青春着色，时刻为梦想铸阶</a:t>
            </a:r>
            <a:r>
              <a:rPr lang="zh-CN" sz="1600" spc="79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。</a:t>
            </a:r>
          </a:p>
        </p:txBody>
      </p:sp>
      <p:pic>
        <p:nvPicPr>
          <p:cNvPr id="2" name="图片 1" descr="C:\Users\28234\Desktop\毕业生班会\cd31b15d-0f19-468d-b8bd-b1effb12297e.jpgcd31b15d-0f19-468d-b8bd-b1effb12297e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05455" y="791845"/>
            <a:ext cx="5824855" cy="3572510"/>
          </a:xfrm>
          <a:prstGeom prst="flowChartAlternateProcess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2" name="image 9000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003" name="image 9000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92419" y="414339"/>
            <a:ext cx="8558213" cy="4462463"/>
          </a:xfrm>
          <a:prstGeom prst="rect">
            <a:avLst/>
          </a:prstGeom>
        </p:spPr>
      </p:pic>
      <p:pic>
        <p:nvPicPr>
          <p:cNvPr id="90004" name="image 9000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477520" y="0"/>
            <a:ext cx="4751070" cy="5586730"/>
          </a:xfrm>
          <a:prstGeom prst="rect">
            <a:avLst/>
          </a:prstGeom>
        </p:spPr>
      </p:pic>
      <p:pic>
        <p:nvPicPr>
          <p:cNvPr id="90005" name="image 90005" descr="C:\Users\28234\Desktop\毕业生班会\05ceabf9-037b-4a01-ba0f-181449ce2420.jpg05ceabf9-037b-4a01-ba0f-181449ce2420"/>
          <p:cNvPicPr>
            <a:picLocks noChangeAspect="1"/>
          </p:cNvPicPr>
          <p:nvPr/>
        </p:nvPicPr>
        <p:blipFill>
          <a:blip r:embed="rId6"/>
          <a:srcRect l="-571" t="-867" r="12911" b="-780"/>
          <a:stretch>
            <a:fillRect/>
          </a:stretch>
        </p:blipFill>
        <p:spPr>
          <a:xfrm>
            <a:off x="78740" y="-79375"/>
            <a:ext cx="5041265" cy="5222875"/>
          </a:xfrm>
          <a:prstGeom prst="flowChartDelay">
            <a:avLst/>
          </a:prstGeom>
        </p:spPr>
      </p:pic>
      <p:sp>
        <p:nvSpPr>
          <p:cNvPr id="90006" name="Object 90006"/>
          <p:cNvSpPr txBox="1"/>
          <p:nvPr/>
        </p:nvSpPr>
        <p:spPr>
          <a:xfrm>
            <a:off x="5576570" y="1459865"/>
            <a:ext cx="2498090" cy="2058035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 fontAlgn="auto">
              <a:lnSpc>
                <a:spcPct val="228000"/>
              </a:lnSpc>
            </a:pPr>
            <a:r>
              <a:rPr lang="en-US" sz="2700" dirty="0">
                <a:solidFill>
                  <a:srgbClr val="2E0762">
                    <a:alpha val="100000"/>
                  </a:srgbClr>
                </a:solidFill>
                <a:cs typeface="+mn-ea"/>
                <a:sym typeface="+mn-lt"/>
              </a:rPr>
              <a:t> </a:t>
            </a:r>
            <a:r>
              <a:rPr lang="zh-CN" altLang="en-US" sz="2700" dirty="0">
                <a:solidFill>
                  <a:srgbClr val="2E0762">
                    <a:alpha val="100000"/>
                  </a:srgbClr>
                </a:solidFill>
                <a:cs typeface="+mn-ea"/>
                <a:sym typeface="+mn-lt"/>
              </a:rPr>
              <a:t>时光流逝，</a:t>
            </a:r>
          </a:p>
          <a:p>
            <a:pPr algn="l" fontAlgn="auto">
              <a:lnSpc>
                <a:spcPct val="228000"/>
              </a:lnSpc>
            </a:pPr>
            <a:r>
              <a:rPr lang="zh-CN" altLang="en-US" sz="2700" dirty="0">
                <a:solidFill>
                  <a:srgbClr val="2E0762">
                    <a:alpha val="100000"/>
                  </a:srgbClr>
                </a:solidFill>
                <a:cs typeface="+mn-ea"/>
                <a:sym typeface="+mn-lt"/>
              </a:rPr>
              <a:t>       白驹过隙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02" name="image 4000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0003" name="image 400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780" y="2"/>
            <a:ext cx="9503613" cy="6348413"/>
          </a:xfrm>
          <a:prstGeom prst="rect">
            <a:avLst/>
          </a:prstGeom>
        </p:spPr>
      </p:pic>
      <p:pic>
        <p:nvPicPr>
          <p:cNvPr id="40004" name="image 4000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440692" y="497841"/>
            <a:ext cx="8262937" cy="4167188"/>
          </a:xfrm>
          <a:prstGeom prst="rect">
            <a:avLst/>
          </a:prstGeom>
        </p:spPr>
      </p:pic>
      <p:pic>
        <p:nvPicPr>
          <p:cNvPr id="40005" name="image 40005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8025758" y="3705154"/>
            <a:ext cx="985838" cy="857250"/>
          </a:xfrm>
          <a:prstGeom prst="rect">
            <a:avLst/>
          </a:prstGeom>
        </p:spPr>
      </p:pic>
      <p:pic>
        <p:nvPicPr>
          <p:cNvPr id="40006" name="image 40006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261938" y="-128586"/>
            <a:ext cx="1647826" cy="976313"/>
          </a:xfrm>
          <a:prstGeom prst="rect">
            <a:avLst/>
          </a:prstGeom>
        </p:spPr>
      </p:pic>
      <p:pic>
        <p:nvPicPr>
          <p:cNvPr id="40007" name="image 40007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573405" y="545465"/>
            <a:ext cx="4999355" cy="4077335"/>
          </a:xfrm>
          <a:prstGeom prst="rect">
            <a:avLst/>
          </a:prstGeom>
        </p:spPr>
      </p:pic>
      <p:pic>
        <p:nvPicPr>
          <p:cNvPr id="40008" name="image 40008" descr="C:\Users\28234\Desktop\毕业生班会\cdd98a7a-4083-400f-a612-c0054fc9e555.jpgcdd98a7a-4083-400f-a612-c0054fc9e55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15010" y="688975"/>
            <a:ext cx="4729480" cy="3787140"/>
          </a:xfrm>
          <a:prstGeom prst="ellipse">
            <a:avLst/>
          </a:prstGeom>
        </p:spPr>
      </p:pic>
      <p:sp>
        <p:nvSpPr>
          <p:cNvPr id="400010" name="Object 400010"/>
          <p:cNvSpPr txBox="1"/>
          <p:nvPr/>
        </p:nvSpPr>
        <p:spPr>
          <a:xfrm>
            <a:off x="5725160" y="1255395"/>
            <a:ext cx="2569210" cy="2450465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000" spc="79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你</a:t>
            </a:r>
            <a:r>
              <a:rPr lang="en-US" sz="2000" spc="79" dirty="0">
                <a:solidFill>
                  <a:srgbClr val="2E076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们目睹了母校砥砺前行的发展，母校也见证了你们破茧成蝶的蜕变。时光不老，青春无悔。</a:t>
            </a:r>
          </a:p>
          <a:p>
            <a:pPr algn="l">
              <a:lnSpc>
                <a:spcPct val="100000"/>
              </a:lnSpc>
            </a:pPr>
            <a:endParaRPr lang="en-US" dirty="0">
              <a:cs typeface="+mn-ea"/>
              <a:sym typeface="+mn-lt"/>
            </a:endParaRPr>
          </a:p>
          <a:p>
            <a:pPr algn="l">
              <a:lnSpc>
                <a:spcPct val="100000"/>
              </a:lnSpc>
            </a:pPr>
            <a:endParaRPr lang="en-US" dirty="0">
              <a:cs typeface="+mn-ea"/>
              <a:sym typeface="+mn-lt"/>
            </a:endParaRPr>
          </a:p>
          <a:p>
            <a:pPr algn="l">
              <a:lnSpc>
                <a:spcPct val="100000"/>
              </a:lnSpc>
            </a:pPr>
            <a:endParaRPr lang="en-US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02" name="image 7000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4763"/>
            <a:ext cx="9144000" cy="5143500"/>
          </a:xfrm>
          <a:prstGeom prst="rect">
            <a:avLst/>
          </a:prstGeom>
        </p:spPr>
      </p:pic>
      <p:pic>
        <p:nvPicPr>
          <p:cNvPr id="70003" name="image 700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8971" y="-190500"/>
            <a:ext cx="9610503" cy="5353050"/>
          </a:xfrm>
          <a:prstGeom prst="rect">
            <a:avLst/>
          </a:prstGeom>
        </p:spPr>
      </p:pic>
      <p:pic>
        <p:nvPicPr>
          <p:cNvPr id="70004" name="image 7000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1328738" y="147639"/>
            <a:ext cx="2062162" cy="1100138"/>
          </a:xfrm>
          <a:prstGeom prst="rect">
            <a:avLst/>
          </a:prstGeom>
        </p:spPr>
      </p:pic>
      <p:pic>
        <p:nvPicPr>
          <p:cNvPr id="70005" name="image 70005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-252412" y="1443038"/>
            <a:ext cx="952500" cy="828675"/>
          </a:xfrm>
          <a:prstGeom prst="rect">
            <a:avLst/>
          </a:prstGeom>
        </p:spPr>
      </p:pic>
      <p:pic>
        <p:nvPicPr>
          <p:cNvPr id="70006" name="image 70006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600077" y="581025"/>
            <a:ext cx="7900987" cy="4133850"/>
          </a:xfrm>
          <a:prstGeom prst="rect">
            <a:avLst/>
          </a:prstGeom>
        </p:spPr>
      </p:pic>
      <p:pic>
        <p:nvPicPr>
          <p:cNvPr id="70007" name="image 70007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7100889" y="3709988"/>
            <a:ext cx="1514475" cy="1095375"/>
          </a:xfrm>
          <a:prstGeom prst="rect">
            <a:avLst/>
          </a:prstGeom>
        </p:spPr>
      </p:pic>
      <p:pic>
        <p:nvPicPr>
          <p:cNvPr id="70008" name="image 70008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33339" y="2266952"/>
            <a:ext cx="2709863" cy="2752725"/>
          </a:xfrm>
          <a:prstGeom prst="rect">
            <a:avLst/>
          </a:prstGeom>
        </p:spPr>
      </p:pic>
      <p:sp>
        <p:nvSpPr>
          <p:cNvPr id="70009" name="Object 70009"/>
          <p:cNvSpPr txBox="1"/>
          <p:nvPr/>
        </p:nvSpPr>
        <p:spPr>
          <a:xfrm>
            <a:off x="3041333" y="2145031"/>
            <a:ext cx="4457700" cy="1004888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300" spc="165" dirty="0">
                <a:solidFill>
                  <a:srgbClr val="2E0762">
                    <a:alpha val="100000"/>
                  </a:srgbClr>
                </a:solidFill>
                <a:cs typeface="+mn-ea"/>
                <a:sym typeface="+mn-lt"/>
              </a:rPr>
              <a:t>分别在即，青春收割</a:t>
            </a:r>
            <a:endParaRPr lang="en-US" dirty="0">
              <a:cs typeface="+mn-ea"/>
              <a:sym typeface="+mn-lt"/>
            </a:endParaRPr>
          </a:p>
          <a:p>
            <a:pPr algn="l">
              <a:lnSpc>
                <a:spcPct val="100000"/>
              </a:lnSpc>
            </a:pPr>
            <a:endParaRPr lang="en-US" dirty="0">
              <a:cs typeface="+mn-ea"/>
              <a:sym typeface="+mn-lt"/>
            </a:endParaRPr>
          </a:p>
        </p:txBody>
      </p:sp>
      <p:sp>
        <p:nvSpPr>
          <p:cNvPr id="700010" name="Object 700010"/>
          <p:cNvSpPr txBox="1"/>
          <p:nvPr/>
        </p:nvSpPr>
        <p:spPr>
          <a:xfrm>
            <a:off x="3041333" y="1495743"/>
            <a:ext cx="3919538" cy="276225"/>
          </a:xfrm>
          <a:prstGeom prst="rect">
            <a:avLst/>
          </a:prstGeom>
        </p:spPr>
        <p:txBody>
          <a:bodyPr vert="horz" lIns="34289" tIns="17145" rIns="34289" bIns="17145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1800" spc="180" dirty="0">
                <a:solidFill>
                  <a:srgbClr val="2E0762">
                    <a:alpha val="100000"/>
                  </a:srgbClr>
                </a:solidFill>
                <a:cs typeface="+mn-ea"/>
                <a:sym typeface="+mn-lt"/>
              </a:rPr>
              <a:t>第二篇章/</a:t>
            </a:r>
            <a:endParaRPr lang="en-US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02" name="image 4000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0003" name="image 400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780" y="2"/>
            <a:ext cx="9503613" cy="6348413"/>
          </a:xfrm>
          <a:prstGeom prst="rect">
            <a:avLst/>
          </a:prstGeom>
        </p:spPr>
      </p:pic>
      <p:pic>
        <p:nvPicPr>
          <p:cNvPr id="40004" name="image 4000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440690" y="311785"/>
            <a:ext cx="8262620" cy="4644390"/>
          </a:xfrm>
          <a:prstGeom prst="rect">
            <a:avLst/>
          </a:prstGeom>
        </p:spPr>
      </p:pic>
      <p:pic>
        <p:nvPicPr>
          <p:cNvPr id="40005" name="image 40005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8046713" y="4286179"/>
            <a:ext cx="985838" cy="857250"/>
          </a:xfrm>
          <a:prstGeom prst="rect">
            <a:avLst/>
          </a:prstGeom>
        </p:spPr>
      </p:pic>
      <p:pic>
        <p:nvPicPr>
          <p:cNvPr id="40006" name="image 40006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-317" y="-155891"/>
            <a:ext cx="1647826" cy="97631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04185" y="1904365"/>
            <a:ext cx="2753360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16610" y="510540"/>
            <a:ext cx="751078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致2020届毕业生的一则倡议书</a:t>
            </a:r>
          </a:p>
          <a:p>
            <a:endParaRPr lang="zh-CN" altLang="en-US" sz="1600"/>
          </a:p>
          <a:p>
            <a:pPr fontAlgn="auto">
              <a:lnSpc>
                <a:spcPts val="2760"/>
              </a:lnSpc>
            </a:pPr>
            <a:r>
              <a:rPr lang="zh-CN" altLang="en-US" sz="1800"/>
              <a:t>1、牢记师恩，心存感激。离校前让我们主动、热情地向关心我们的老师们道别，感谢他们的辛勤劳动、精心培养和热情服务；向身边的同学们道别，珍惜同窗友情，团结互助、相互勉励。</a:t>
            </a:r>
          </a:p>
          <a:p>
            <a:pPr fontAlgn="auto">
              <a:lnSpc>
                <a:spcPts val="2760"/>
              </a:lnSpc>
            </a:pPr>
            <a:r>
              <a:rPr lang="zh-CN" altLang="en-US" sz="1800"/>
              <a:t>2、倡导文明，严守公德。保持一贯的文明行为，严格遵守学校的规章制度，不打架，不酗酒滋事。搞好宿舍内外环境卫生，爱护学校公共财物、设施，离校前给学弟学妹留一间整洁的宿舍，为自己的大学生活画上圆满的句号。</a:t>
            </a:r>
          </a:p>
          <a:p>
            <a:pPr fontAlgn="auto">
              <a:lnSpc>
                <a:spcPts val="2760"/>
              </a:lnSpc>
            </a:pPr>
            <a:r>
              <a:rPr lang="zh-CN" altLang="en-US" sz="1800"/>
              <a:t>3、配合工作，防范套路。毕业在即，仍处于疫情防控特殊时期，积极配合学校做好各项工作，积极参与毕业前的各项活动，努力完成各项任务。同时加强个人财务安全意识，远离不良贷、套路贷，树立正确消费观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02" name="image 4000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0003" name="image 400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780" y="2"/>
            <a:ext cx="9503613" cy="6348413"/>
          </a:xfrm>
          <a:prstGeom prst="rect">
            <a:avLst/>
          </a:prstGeom>
        </p:spPr>
      </p:pic>
      <p:pic>
        <p:nvPicPr>
          <p:cNvPr id="40004" name="image 4000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440690" y="304800"/>
            <a:ext cx="8262620" cy="4644390"/>
          </a:xfrm>
          <a:prstGeom prst="rect">
            <a:avLst/>
          </a:prstGeom>
        </p:spPr>
      </p:pic>
      <p:pic>
        <p:nvPicPr>
          <p:cNvPr id="40005" name="image 40005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8046713" y="4286179"/>
            <a:ext cx="985838" cy="857250"/>
          </a:xfrm>
          <a:prstGeom prst="rect">
            <a:avLst/>
          </a:prstGeom>
        </p:spPr>
      </p:pic>
      <p:pic>
        <p:nvPicPr>
          <p:cNvPr id="40006" name="image 40006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-317" y="-155891"/>
            <a:ext cx="1647826" cy="97631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04185" y="1904365"/>
            <a:ext cx="2753360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05180" y="763905"/>
            <a:ext cx="7607300" cy="40421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ts val="2760"/>
              </a:lnSpc>
              <a:buClrTx/>
              <a:buSzTx/>
              <a:buNone/>
            </a:pPr>
            <a:r>
              <a:rPr lang="zh-CN" altLang="en-US" sz="1800" dirty="0">
                <a:sym typeface="+mn-ea"/>
              </a:rPr>
              <a:t>4、</a:t>
            </a:r>
            <a:r>
              <a:rPr lang="zh-CN" altLang="en-US" sz="1800" dirty="0" smtClean="0">
                <a:sym typeface="+mn-ea"/>
              </a:rPr>
              <a:t>敢于担当</a:t>
            </a:r>
            <a:r>
              <a:rPr lang="zh-CN" altLang="en-US" sz="1800" dirty="0">
                <a:sym typeface="+mn-ea"/>
              </a:rPr>
              <a:t>，诚信离校。按规定办好各项离校手续，主动结清学费、住宿费等欠款，归还图书馆借书。如期履行生源地助学贷款合同毕业确认，全面展现建院人诚实守信的人格品质。</a:t>
            </a:r>
            <a:endParaRPr lang="zh-CN" altLang="en-US" sz="1800" dirty="0"/>
          </a:p>
          <a:p>
            <a:pPr algn="l">
              <a:lnSpc>
                <a:spcPts val="2760"/>
              </a:lnSpc>
              <a:buClrTx/>
              <a:buSzTx/>
              <a:buNone/>
            </a:pPr>
            <a:r>
              <a:rPr lang="zh-CN" altLang="en-US" sz="1800" dirty="0">
                <a:sym typeface="+mn-ea"/>
              </a:rPr>
              <a:t>5、树立榜样，贡献力量。毕业生党员，学生干部应更加珍惜最后的校园时光，形成一般中坚力量，严格要求自己，争取为母校贡献更多力量，在广大毕业生中树立良好的榜样。离校后要继续保持党员先进性和崇高的政治觉悟，不要负母校的栽培和希望。</a:t>
            </a:r>
            <a:endParaRPr lang="zh-CN" altLang="en-US" sz="1800" dirty="0"/>
          </a:p>
          <a:p>
            <a:pPr algn="l">
              <a:lnSpc>
                <a:spcPts val="2760"/>
              </a:lnSpc>
              <a:buClrTx/>
              <a:buSzTx/>
              <a:buNone/>
            </a:pPr>
            <a:r>
              <a:rPr lang="zh-CN" altLang="en-US" sz="1800" dirty="0">
                <a:sym typeface="+mn-ea"/>
              </a:rPr>
              <a:t>6、铭记校训，奋发有为。要牢记母校秉承“厚生尚能”校训，弘扬“求实创新”校风，以良好的精神状态奔赴社会的四面八方，以一种正确的心态去面对各种挑战与压力，不断提高自己的业务素质，努力做社会主义合格建设者和可靠接班人，为母校争光添彩。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CCE8C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wopa43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536</Words>
  <Application>Microsoft Office PowerPoint</Application>
  <PresentationFormat>全屏显示(16:9)</PresentationFormat>
  <Paragraphs>60</Paragraphs>
  <Slides>19</Slides>
  <Notes>19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毕业晚会</dc:title>
  <dc:creator>第一PPT</dc:creator>
  <cp:keywords>www.1ppt.com</cp:keywords>
  <dc:description>第一PPT，www.1ppt.com</dc:description>
  <cp:lastModifiedBy>K</cp:lastModifiedBy>
  <cp:revision>24</cp:revision>
  <dcterms:created xsi:type="dcterms:W3CDTF">2019-10-15T08:53:00Z</dcterms:created>
  <dcterms:modified xsi:type="dcterms:W3CDTF">2020-05-29T01:29:24Z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